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  <p:sldMasterId id="2147483686" r:id="rId2"/>
  </p:sldMasterIdLst>
  <p:notesMasterIdLst>
    <p:notesMasterId r:id="rId19"/>
  </p:notesMasterIdLst>
  <p:sldIdLst>
    <p:sldId id="256" r:id="rId3"/>
    <p:sldId id="257" r:id="rId4"/>
    <p:sldId id="354" r:id="rId5"/>
    <p:sldId id="355" r:id="rId6"/>
    <p:sldId id="357" r:id="rId7"/>
    <p:sldId id="340" r:id="rId8"/>
    <p:sldId id="298" r:id="rId9"/>
    <p:sldId id="347" r:id="rId10"/>
    <p:sldId id="358" r:id="rId11"/>
    <p:sldId id="366" r:id="rId12"/>
    <p:sldId id="360" r:id="rId13"/>
    <p:sldId id="359" r:id="rId14"/>
    <p:sldId id="361" r:id="rId15"/>
    <p:sldId id="367" r:id="rId16"/>
    <p:sldId id="363" r:id="rId17"/>
    <p:sldId id="3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C999E8-9BF6-E64D-B161-1B2A702BFD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3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3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1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85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&lt;</a:t>
            </a:r>
            <a:r>
              <a:rPr lang="en-US" sz="1400" dirty="0" err="1"/>
              <a:t>apan@txstate.edu</a:t>
            </a:r>
            <a:r>
              <a:rPr lang="en-US" sz="1400" dirty="0"/>
              <a:t>&gt;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132263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9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6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20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2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vw.cac.cornell.edu/mic/affinit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Task Mapping in Soft Heterogeneous Systems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Sequential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10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684815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ea typeface="Calibri" charset="0"/>
                <a:cs typeface="Calibri" charset="0"/>
              </a:rPr>
              <a:t>pro</a:t>
            </a:r>
            <a:r>
              <a:rPr sz="1400" spc="-10" dirty="0">
                <a:ea typeface="Calibri" charset="0"/>
                <a:cs typeface="Calibri" charset="0"/>
              </a:rPr>
              <a:t>cess 1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913415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4192815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ea typeface="Calibri" charset="0"/>
                <a:cs typeface="Calibri" charset="0"/>
              </a:rPr>
              <a:t>system call for I/O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25538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Context switch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913415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r>
              <a:rPr sz="1400" spc="-5" dirty="0">
                <a:ea typeface="Calibri" charset="0"/>
                <a:cs typeface="Calibri" charset="0"/>
              </a:rPr>
              <a:t> </a:t>
            </a:r>
            <a:r>
              <a:rPr sz="1400" dirty="0">
                <a:ea typeface="Calibri" charset="0"/>
                <a:cs typeface="Calibri" charset="0"/>
              </a:rPr>
              <a:t>I/O </a:t>
            </a:r>
            <a:r>
              <a:rPr sz="1400" spc="-10" dirty="0">
                <a:ea typeface="Calibri" charset="0"/>
                <a:cs typeface="Calibri" charset="0"/>
              </a:rPr>
              <a:t>c</a:t>
            </a:r>
            <a:r>
              <a:rPr sz="1400" dirty="0">
                <a:ea typeface="Calibri" charset="0"/>
                <a:cs typeface="Calibri" charset="0"/>
              </a:rPr>
              <a:t>omp</a:t>
            </a:r>
            <a:r>
              <a:rPr sz="1400" spc="-5" dirty="0">
                <a:ea typeface="Calibri" charset="0"/>
                <a:cs typeface="Calibri" charset="0"/>
              </a:rPr>
              <a:t>let</a:t>
            </a:r>
            <a:r>
              <a:rPr sz="1400" dirty="0"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684815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ea typeface="Calibri" charset="0"/>
                <a:cs typeface="Calibri" charset="0"/>
              </a:rPr>
              <a:t>p</a:t>
            </a:r>
            <a:r>
              <a:rPr sz="1400" spc="-10" dirty="0">
                <a:ea typeface="Calibri" charset="0"/>
                <a:cs typeface="Calibri" charset="0"/>
              </a:rPr>
              <a:t>rocess 1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684815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ea typeface="Calibri" charset="0"/>
                <a:cs typeface="Calibri" charset="0"/>
              </a:rPr>
              <a:t>pro</a:t>
            </a:r>
            <a:r>
              <a:rPr sz="1400" spc="-10" dirty="0">
                <a:ea typeface="Calibri" charset="0"/>
                <a:cs typeface="Calibri" charset="0"/>
              </a:rPr>
              <a:t>cess 2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913415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3459478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3459478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3045004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770562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3082504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768046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2517778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Context switch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9271897"/>
            <a:ext cx="131202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10</a:t>
            </a:fld>
            <a:endParaRPr lang="en-US" sz="1050" spc="-1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25B98-8DB7-B14B-9839-A1372B8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11893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Parallel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11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3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11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464425" y="5128154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3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515226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6424598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162800" y="514727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385133" y="5128154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4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435934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6729398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155448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155448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6424598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6424597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6720587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6729397" y="4894450"/>
            <a:ext cx="1586982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02200-AA6F-8F45-8686-71F2ECD4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67A2095B-2D16-E342-B1E6-7FFBB71FB27D}"/>
              </a:ext>
            </a:extLst>
          </p:cNvPr>
          <p:cNvSpPr txBox="1"/>
          <p:nvPr/>
        </p:nvSpPr>
        <p:spPr>
          <a:xfrm>
            <a:off x="7183135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08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BFD2-2F83-BD44-B303-21DB41F0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Thread Affinity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07625-C0CB-4448-9551-EE8F36B0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3562C-9FF1-604C-85CE-E31C561D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6C7C-3DD2-6F41-847B-41956B5A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38" y="1773661"/>
            <a:ext cx="6895194" cy="38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2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A7B2-182C-8748-A7DC-E504E1E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Mapping on Heterogeneous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0D-2E60-814A-B2BA-80915D4F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 homogeneous systems, task mapping and scheduling is driven by the workload characteristics and demand </a:t>
            </a:r>
          </a:p>
          <a:p>
            <a:endParaRPr lang="en-US" sz="2800" dirty="0"/>
          </a:p>
          <a:p>
            <a:r>
              <a:rPr lang="en-US" sz="2800" dirty="0"/>
              <a:t>On heterogeneous systems, task mapping and scheduling becomes more challenging</a:t>
            </a:r>
          </a:p>
          <a:p>
            <a:endParaRPr lang="en-US" sz="2800" dirty="0"/>
          </a:p>
          <a:p>
            <a:r>
              <a:rPr lang="en-US" sz="2800" dirty="0"/>
              <a:t>In addition to considering the workload characteristics, the system must factor the capabilities of the processing cores</a:t>
            </a:r>
          </a:p>
          <a:p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C855-0783-414C-9F84-A563654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F17BA5-BF10-2549-82FC-B509D1A5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7597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A7B2-182C-8748-A7DC-E504E1E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Mapping: Take-away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0D-2E60-814A-B2BA-80915D4F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" indent="0" algn="ctr">
              <a:buNone/>
            </a:pPr>
            <a:endParaRPr lang="en-US" sz="4400" dirty="0"/>
          </a:p>
          <a:p>
            <a:pPr marL="137160" indent="0" algn="ctr">
              <a:buNone/>
            </a:pPr>
            <a:r>
              <a:rPr lang="en-US" sz="4400" b="1" i="1" dirty="0"/>
              <a:t>Bind tasks to cores that best matches its requirements </a:t>
            </a:r>
          </a:p>
          <a:p>
            <a:pPr marL="448056" lvl="1" indent="0">
              <a:buNone/>
            </a:pPr>
            <a:endParaRPr lang="en-US" sz="2400" dirty="0"/>
          </a:p>
          <a:p>
            <a:pPr lvl="1"/>
            <a:endParaRPr lang="en-US" sz="2400" dirty="0"/>
          </a:p>
          <a:p>
            <a:pPr marL="448056" lvl="1" indent="0" algn="ctr">
              <a:buNone/>
            </a:pPr>
            <a:r>
              <a:rPr lang="en-US" sz="3200" dirty="0"/>
              <a:t>If a task is computation-heavy, set its affinity to the core with the highest frequency 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C855-0783-414C-9F84-A563654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F17BA5-BF10-2549-82FC-B509D1A5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17030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6AD3-9BF6-C940-8F07-7468DDB69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6FB57-8CDE-DA47-8F73-5E84F8585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BD72A7C-CD32-D543-9541-5D4E9CD9F01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08A8-35CE-934A-A29C-F061515B8021}"/>
              </a:ext>
            </a:extLst>
          </p:cNvPr>
          <p:cNvSpPr/>
          <p:nvPr/>
        </p:nvSpPr>
        <p:spPr>
          <a:xfrm>
            <a:off x="3058758" y="2967335"/>
            <a:ext cx="6074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Task Mapping</a:t>
            </a:r>
          </a:p>
        </p:txBody>
      </p:sp>
    </p:spTree>
    <p:extLst>
      <p:ext uri="{BB962C8B-B14F-4D97-AF65-F5344CB8AC3E}">
        <p14:creationId xmlns:p14="http://schemas.microsoft.com/office/powerpoint/2010/main" val="41619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2000" dirty="0"/>
              <a:t>image source </a:t>
            </a:r>
          </a:p>
          <a:p>
            <a:pPr lvl="1"/>
            <a:r>
              <a:rPr lang="en-US" sz="1800" dirty="0"/>
              <a:t>Intel Core i7: </a:t>
            </a:r>
            <a:r>
              <a:rPr lang="en-US" sz="1800" dirty="0" err="1"/>
              <a:t>intel.com</a:t>
            </a:r>
            <a:endParaRPr lang="en-US" sz="1800" dirty="0"/>
          </a:p>
          <a:p>
            <a:pPr lvl="1"/>
            <a:r>
              <a:rPr lang="en-US" sz="1800" dirty="0"/>
              <a:t>ARM </a:t>
            </a:r>
            <a:r>
              <a:rPr lang="en-US" sz="1800" dirty="0" err="1"/>
              <a:t>big.LITTLE</a:t>
            </a:r>
            <a:r>
              <a:rPr lang="en-US" sz="1800" dirty="0"/>
              <a:t>: </a:t>
            </a:r>
            <a:r>
              <a:rPr lang="en-US" sz="1800" dirty="0" err="1"/>
              <a:t>wikimedia</a:t>
            </a:r>
            <a:r>
              <a:rPr lang="en-US" sz="1800" dirty="0"/>
              <a:t> (Open Grid Scheduler / Grid Engine)</a:t>
            </a:r>
          </a:p>
          <a:p>
            <a:pPr lvl="1"/>
            <a:r>
              <a:rPr lang="en-US" sz="1800" dirty="0"/>
              <a:t>task mapping : Cornell Virtual Workshop (</a:t>
            </a:r>
            <a:r>
              <a:rPr lang="en-US" sz="1800" dirty="0">
                <a:hlinkClick r:id="rId2"/>
              </a:rPr>
              <a:t>https://cvw.cac.cornell.edu/mic/affinity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/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C1586-A64F-2A44-B203-1AF09AEE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53639-5AA0-244F-88CA-5C45CF80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28575" cmpd="sng">
                <a:solidFill>
                  <a:srgbClr val="FF0000"/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EF5A1-BF1C-A349-A348-2A610133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4443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95298-43AD-6A43-97A6-4F4017BC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193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Big-Little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93CD7-E60B-1442-A905-60B5CBD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AF34-A955-6D43-AE12-8C4C0BB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C3E9B-BFC6-D24F-877D-3F920283C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5" t="9805" r="30705" b="5115"/>
          <a:stretch/>
        </p:blipFill>
        <p:spPr>
          <a:xfrm>
            <a:off x="1420460" y="2025378"/>
            <a:ext cx="3007848" cy="3176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A5B1F-E72C-F545-BBCA-4EF052B8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2489901"/>
            <a:ext cx="5207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4FB7F-BC49-7440-9797-5F1C0DF9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DVFS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7F51E-C968-4642-99CF-EE90FFA65F6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2270492" y="1781591"/>
            <a:ext cx="7110589" cy="38599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7E86-3C1C-3041-B6EB-9FC4FCB4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66548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872C6C-6661-F44A-BBDA-B2CA9774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9AD-1428-3F40-9A2E-1A9A209E18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795408"/>
            <a:ext cx="10058400" cy="103346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Task Mapping and Scheduling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4BC5F-DD5A-1746-9DEE-2BE4A7DA1B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405F03-ED3D-BE4C-9153-47ACAC8AB6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0876062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1_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1316</TotalTime>
  <Words>509</Words>
  <Application>Microsoft Macintosh PowerPoint</Application>
  <PresentationFormat>Widescreen</PresentationFormat>
  <Paragraphs>139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conftalk_wide</vt:lpstr>
      <vt:lpstr>1_conftalk_wide</vt:lpstr>
      <vt:lpstr>Task Mapping in Soft Heterogeneous Systems</vt:lpstr>
      <vt:lpstr>The Rise of Heterogenous Computing</vt:lpstr>
      <vt:lpstr>Processor on a Board</vt:lpstr>
      <vt:lpstr>Heterogenous Processors</vt:lpstr>
      <vt:lpstr>ARM Big-Little Architecture</vt:lpstr>
      <vt:lpstr>Computing is not just about performance</vt:lpstr>
      <vt:lpstr>DVFS Technology</vt:lpstr>
      <vt:lpstr>“Soft” Heterogeneity</vt:lpstr>
      <vt:lpstr>Task Mapping and Scheduling</vt:lpstr>
      <vt:lpstr>Task Scheduling on Sequential Processors</vt:lpstr>
      <vt:lpstr>Task Scheduling on Parallel Processors</vt:lpstr>
      <vt:lpstr>Task Mapping and Thread Affinity</vt:lpstr>
      <vt:lpstr>Task Mapping on Heterogeneous Systems</vt:lpstr>
      <vt:lpstr>Task Mapping: Take-away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118</cp:revision>
  <dcterms:created xsi:type="dcterms:W3CDTF">2018-08-17T13:37:05Z</dcterms:created>
  <dcterms:modified xsi:type="dcterms:W3CDTF">2022-07-19T17:56:48Z</dcterms:modified>
</cp:coreProperties>
</file>